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7" r:id="rId5"/>
    <p:sldId id="290" r:id="rId6"/>
    <p:sldId id="292" r:id="rId7"/>
    <p:sldId id="293" r:id="rId8"/>
    <p:sldId id="272" r:id="rId9"/>
    <p:sldId id="277" r:id="rId10"/>
    <p:sldId id="278" r:id="rId11"/>
    <p:sldId id="296" r:id="rId12"/>
    <p:sldId id="297" r:id="rId13"/>
    <p:sldId id="314" r:id="rId14"/>
    <p:sldId id="307" r:id="rId15"/>
    <p:sldId id="300" r:id="rId16"/>
    <p:sldId id="298" r:id="rId17"/>
    <p:sldId id="301" r:id="rId18"/>
    <p:sldId id="302" r:id="rId19"/>
    <p:sldId id="303" r:id="rId20"/>
    <p:sldId id="304" r:id="rId21"/>
    <p:sldId id="309" r:id="rId22"/>
    <p:sldId id="311" r:id="rId23"/>
    <p:sldId id="310" r:id="rId24"/>
    <p:sldId id="312" r:id="rId25"/>
    <p:sldId id="313" r:id="rId26"/>
    <p:sldId id="315" r:id="rId27"/>
    <p:sldId id="308" r:id="rId28"/>
    <p:sldId id="291" r:id="rId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303"/>
    <a:srgbClr val="6204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80" autoAdjust="0"/>
  </p:normalViewPr>
  <p:slideViewPr>
    <p:cSldViewPr>
      <p:cViewPr varScale="1">
        <p:scale>
          <a:sx n="116" d="100"/>
          <a:sy n="116" d="100"/>
        </p:scale>
        <p:origin x="390" y="10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7/30/2017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7/30/2017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2B2E48-8622-41A3-A74B-251773E35C61}" type="slidenum">
              <a:rPr lang="en-SG" altLang="en-US" sz="1200"/>
              <a:pPr eaLnBrk="1" hangingPunct="1"/>
              <a:t>2</a:t>
            </a:fld>
            <a:endParaRPr lang="en-SG" alt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40315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7/30/2017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7/30/2017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7/30/2017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7/30/2017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7/30/2017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7/30/2017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7/30/2017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 Multicultural-cum-Multigenerational Kingdom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b="1" dirty="0" smtClean="0">
                <a:latin typeface="Century Gothic" panose="020B0502020202020204" pitchFamily="34" charset="0"/>
              </a:rPr>
              <a:t>Sunday Service 30 Jul 2017</a:t>
            </a:r>
          </a:p>
          <a:p>
            <a:r>
              <a:rPr lang="en-US" b="1" dirty="0" smtClean="0">
                <a:latin typeface="Century Gothic" panose="020B0502020202020204" pitchFamily="34" charset="0"/>
              </a:rPr>
              <a:t>Cecil Ang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83" y="3912851"/>
            <a:ext cx="3918943" cy="29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860" y="0"/>
            <a:ext cx="9601200" cy="1143000"/>
          </a:xfrm>
        </p:spPr>
        <p:txBody>
          <a:bodyPr>
            <a:normAutofit/>
          </a:bodyPr>
          <a:lstStyle/>
          <a:p>
            <a:r>
              <a:rPr lang="en-SG" sz="4000" b="1" dirty="0" smtClean="0">
                <a:latin typeface="Century Gothic" panose="020B0502020202020204" pitchFamily="34" charset="0"/>
              </a:rPr>
              <a:t>Spread of the Gospel (AD 30 – 2015)</a:t>
            </a:r>
            <a:endParaRPr lang="en-SG" sz="4000" b="1" dirty="0">
              <a:latin typeface="Century Gothic" panose="020B0502020202020204" pitchFamily="34" charset="0"/>
            </a:endParaRPr>
          </a:p>
        </p:txBody>
      </p:sp>
      <p:pic>
        <p:nvPicPr>
          <p:cNvPr id="4" name="The Spread of the Gospel 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860" y="1130119"/>
            <a:ext cx="9289032" cy="5224735"/>
          </a:xfrm>
        </p:spPr>
      </p:pic>
    </p:spTree>
    <p:extLst>
      <p:ext uri="{BB962C8B-B14F-4D97-AF65-F5344CB8AC3E}">
        <p14:creationId xmlns:p14="http://schemas.microsoft.com/office/powerpoint/2010/main" val="31430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261" y="188640"/>
            <a:ext cx="9601200" cy="1143000"/>
          </a:xfrm>
        </p:spPr>
        <p:txBody>
          <a:bodyPr>
            <a:normAutofit/>
          </a:bodyPr>
          <a:lstStyle/>
          <a:p>
            <a:r>
              <a:rPr lang="en-SG" sz="4000" b="1" dirty="0" smtClean="0">
                <a:latin typeface="Century Gothic" panose="020B0502020202020204" pitchFamily="34" charset="0"/>
              </a:rPr>
              <a:t>Joshua Project – Singapore </a:t>
            </a:r>
            <a:endParaRPr lang="en-SG" sz="40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342501"/>
              </p:ext>
            </p:extLst>
          </p:nvPr>
        </p:nvGraphicFramePr>
        <p:xfrm>
          <a:off x="1293811" y="1676400"/>
          <a:ext cx="9769152" cy="4114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56384"/>
                <a:gridCol w="3256384"/>
                <a:gridCol w="3256384"/>
              </a:tblGrid>
              <a:tr h="370840">
                <a:tc>
                  <a:txBody>
                    <a:bodyPr/>
                    <a:lstStyle/>
                    <a:p>
                      <a:r>
                        <a:rPr lang="en-SG" sz="2800" b="1" dirty="0" smtClean="0">
                          <a:latin typeface="Century Gothic" panose="020B0502020202020204" pitchFamily="34" charset="0"/>
                        </a:rPr>
                        <a:t>No. of People </a:t>
                      </a:r>
                      <a:r>
                        <a:rPr lang="en-SG" sz="2800" b="1" dirty="0" err="1" smtClean="0">
                          <a:latin typeface="Century Gothic" panose="020B0502020202020204" pitchFamily="34" charset="0"/>
                        </a:rPr>
                        <a:t>Gps</a:t>
                      </a:r>
                      <a:r>
                        <a:rPr lang="en-SG" sz="2800" b="1" dirty="0" smtClean="0">
                          <a:latin typeface="Century Gothic" panose="020B0502020202020204" pitchFamily="34" charset="0"/>
                        </a:rPr>
                        <a:t>:</a:t>
                      </a:r>
                      <a:r>
                        <a:rPr lang="en-SG" sz="2800" b="1" baseline="0" dirty="0" smtClean="0">
                          <a:latin typeface="Century Gothic" panose="020B0502020202020204" pitchFamily="34" charset="0"/>
                        </a:rPr>
                        <a:t> 49</a:t>
                      </a:r>
                      <a:endParaRPr lang="en-SG" sz="28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SG" sz="2800" b="1" dirty="0" smtClean="0">
                          <a:latin typeface="Century Gothic" panose="020B0502020202020204" pitchFamily="34" charset="0"/>
                        </a:rPr>
                        <a:t>People </a:t>
                      </a:r>
                      <a:r>
                        <a:rPr lang="en-SG" sz="2800" b="1" dirty="0" err="1" smtClean="0">
                          <a:latin typeface="Century Gothic" panose="020B0502020202020204" pitchFamily="34" charset="0"/>
                        </a:rPr>
                        <a:t>Gps</a:t>
                      </a:r>
                      <a:r>
                        <a:rPr lang="en-SG" sz="2800" b="1" dirty="0" smtClean="0">
                          <a:latin typeface="Century Gothic" panose="020B0502020202020204" pitchFamily="34" charset="0"/>
                        </a:rPr>
                        <a:t> Unreached: </a:t>
                      </a:r>
                    </a:p>
                    <a:p>
                      <a:r>
                        <a:rPr lang="en-SG" sz="2800" b="1" dirty="0" smtClean="0">
                          <a:latin typeface="Century Gothic" panose="020B0502020202020204" pitchFamily="34" charset="0"/>
                        </a:rPr>
                        <a:t>19 (38.8%)</a:t>
                      </a:r>
                      <a:endParaRPr lang="en-SG" sz="28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SG" sz="2800" b="1" dirty="0" smtClean="0">
                          <a:latin typeface="Century Gothic" panose="020B0502020202020204" pitchFamily="34" charset="0"/>
                        </a:rPr>
                        <a:t>Official Language: Chinese, Mandarin</a:t>
                      </a:r>
                      <a:endParaRPr lang="en-SG" sz="28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SG" sz="2800" b="1" dirty="0" smtClean="0">
                          <a:latin typeface="Century Gothic" panose="020B0502020202020204" pitchFamily="34" charset="0"/>
                        </a:rPr>
                        <a:t>Total Population: 5,740,000</a:t>
                      </a:r>
                      <a:endParaRPr lang="en-SG" sz="28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SG" sz="2800" b="1" dirty="0" smtClean="0">
                          <a:latin typeface="Century Gothic" panose="020B0502020202020204" pitchFamily="34" charset="0"/>
                        </a:rPr>
                        <a:t>Population in Unreached:</a:t>
                      </a:r>
                      <a:r>
                        <a:rPr lang="en-SG" sz="2800" b="1" baseline="0" dirty="0" smtClean="0">
                          <a:latin typeface="Century Gothic" panose="020B0502020202020204" pitchFamily="34" charset="0"/>
                        </a:rPr>
                        <a:t> 933,000 (16.3%)</a:t>
                      </a:r>
                      <a:endParaRPr lang="en-SG" sz="28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SG" sz="2800" b="1" dirty="0" smtClean="0">
                          <a:latin typeface="Century Gothic" panose="020B0502020202020204" pitchFamily="34" charset="0"/>
                        </a:rPr>
                        <a:t>Literacy Rate: 94%</a:t>
                      </a:r>
                      <a:endParaRPr lang="en-SG" sz="28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SG" sz="2800" b="1" dirty="0" smtClean="0">
                          <a:latin typeface="Century Gothic" panose="020B0502020202020204" pitchFamily="34" charset="0"/>
                        </a:rPr>
                        <a:t>Largest Religion: Buddhism (40.9%)</a:t>
                      </a:r>
                      <a:endParaRPr lang="en-SG" sz="28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SG" sz="2800" b="1" dirty="0" smtClean="0">
                          <a:latin typeface="Century Gothic" panose="020B0502020202020204" pitchFamily="34" charset="0"/>
                        </a:rPr>
                        <a:t>% Professing Christian: 13.5%</a:t>
                      </a:r>
                      <a:endParaRPr lang="en-SG" sz="28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SG" sz="2800" b="1" dirty="0" smtClean="0">
                          <a:latin typeface="Century Gothic" panose="020B0502020202020204" pitchFamily="34" charset="0"/>
                        </a:rPr>
                        <a:t>% Evangelical: 6.53%</a:t>
                      </a:r>
                      <a:endParaRPr lang="en-SG" sz="28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13807" y="6309320"/>
            <a:ext cx="65527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SG" b="1" dirty="0"/>
              <a:t>https://joshuaproject.net/</a:t>
            </a:r>
          </a:p>
        </p:txBody>
      </p:sp>
    </p:spTree>
    <p:extLst>
      <p:ext uri="{BB962C8B-B14F-4D97-AF65-F5344CB8AC3E}">
        <p14:creationId xmlns:p14="http://schemas.microsoft.com/office/powerpoint/2010/main" val="4449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844" y="116632"/>
            <a:ext cx="10153128" cy="6127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6934" y="6337596"/>
            <a:ext cx="1035406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SG" b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Significantly reached (evangelicals &gt; 10%)</a:t>
            </a:r>
            <a:r>
              <a:rPr lang="en-SG" dirty="0" smtClean="0">
                <a:latin typeface="Century Gothic" panose="020B0502020202020204" pitchFamily="34" charset="0"/>
              </a:rPr>
              <a:t>; </a:t>
            </a:r>
            <a:r>
              <a:rPr lang="en-SG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Unreached (Evangelicals &lt; 2%, Prof Christ &lt; 5%)</a:t>
            </a:r>
            <a:endParaRPr lang="en-SG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4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entury Gothic" panose="020B0502020202020204" pitchFamily="34" charset="0"/>
              </a:rPr>
              <a:t>Our Multicultural God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93812" y="1676400"/>
            <a:ext cx="9913167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SG" sz="3200" dirty="0">
                <a:latin typeface="Century Gothic" panose="020B0502020202020204" pitchFamily="34" charset="0"/>
              </a:rPr>
              <a:t>There is neither Jew nor Greek (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cultural</a:t>
            </a:r>
            <a:r>
              <a:rPr lang="en-SG" sz="3200" dirty="0">
                <a:latin typeface="Century Gothic" panose="020B0502020202020204" pitchFamily="34" charset="0"/>
              </a:rPr>
              <a:t>), there is neither slave nor free (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economic</a:t>
            </a:r>
            <a:r>
              <a:rPr lang="en-SG" sz="3200" dirty="0">
                <a:latin typeface="Century Gothic" panose="020B0502020202020204" pitchFamily="34" charset="0"/>
              </a:rPr>
              <a:t>), there is no male and female (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gender</a:t>
            </a:r>
            <a:r>
              <a:rPr lang="en-SG" sz="3200" dirty="0">
                <a:latin typeface="Century Gothic" panose="020B0502020202020204" pitchFamily="34" charset="0"/>
              </a:rPr>
              <a:t>), for you are all one in Christ Jesus. </a:t>
            </a:r>
            <a:r>
              <a:rPr lang="en-SG" sz="3200" dirty="0" smtClean="0">
                <a:latin typeface="Century Gothic" panose="020B0502020202020204" pitchFamily="34" charset="0"/>
              </a:rPr>
              <a:t>					      Gal </a:t>
            </a:r>
            <a:r>
              <a:rPr lang="en-SG" sz="3200" dirty="0">
                <a:latin typeface="Century Gothic" panose="020B0502020202020204" pitchFamily="34" charset="0"/>
              </a:rPr>
              <a:t>3:28 </a:t>
            </a:r>
            <a:r>
              <a:rPr lang="en-SG" sz="3200" dirty="0" smtClean="0">
                <a:latin typeface="Century Gothic" panose="020B0502020202020204" pitchFamily="34" charset="0"/>
              </a:rPr>
              <a:t>ESV</a:t>
            </a:r>
          </a:p>
          <a:p>
            <a:pPr marL="0" indent="0">
              <a:buNone/>
            </a:pPr>
            <a:endParaRPr lang="en-SG" sz="3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SG" sz="3200" u="sng" dirty="0" smtClean="0">
                <a:latin typeface="Century Gothic" panose="020B0502020202020204" pitchFamily="34" charset="0"/>
              </a:rPr>
              <a:t>Cultural</a:t>
            </a:r>
            <a:r>
              <a:rPr lang="en-SG" sz="3200" dirty="0" smtClean="0">
                <a:latin typeface="Century Gothic" panose="020B0502020202020204" pitchFamily="34" charset="0"/>
              </a:rPr>
              <a:t>: the conversion of Cornelius household opened up the gospel to the Gentile world</a:t>
            </a:r>
          </a:p>
          <a:p>
            <a:pPr marL="0" indent="0">
              <a:buNone/>
            </a:pPr>
            <a:r>
              <a:rPr lang="en-SG" sz="3200" u="sng" dirty="0">
                <a:latin typeface="Century Gothic" panose="020B0502020202020204" pitchFamily="34" charset="0"/>
              </a:rPr>
              <a:t>Economic</a:t>
            </a:r>
            <a:r>
              <a:rPr lang="en-SG" sz="3200" dirty="0">
                <a:latin typeface="Century Gothic" panose="020B0502020202020204" pitchFamily="34" charset="0"/>
              </a:rPr>
              <a:t>: </a:t>
            </a:r>
            <a:r>
              <a:rPr lang="en-SG" sz="3200" dirty="0" err="1" smtClean="0">
                <a:latin typeface="Century Gothic" panose="020B0502020202020204" pitchFamily="34" charset="0"/>
              </a:rPr>
              <a:t>Onesimus</a:t>
            </a:r>
            <a:r>
              <a:rPr lang="en-SG" sz="3200" dirty="0">
                <a:latin typeface="Century Gothic" panose="020B0502020202020204" pitchFamily="34" charset="0"/>
              </a:rPr>
              <a:t>, the run-away slave of </a:t>
            </a:r>
            <a:r>
              <a:rPr lang="en-SG" sz="3200" dirty="0" smtClean="0">
                <a:latin typeface="Century Gothic" panose="020B0502020202020204" pitchFamily="34" charset="0"/>
              </a:rPr>
              <a:t>Philemon, became a </a:t>
            </a:r>
            <a:r>
              <a:rPr lang="en-SG" sz="3200" dirty="0">
                <a:latin typeface="Century Gothic" panose="020B0502020202020204" pitchFamily="34" charset="0"/>
              </a:rPr>
              <a:t>beloved brother (</a:t>
            </a:r>
            <a:r>
              <a:rPr lang="en-SG" sz="3200" dirty="0" err="1" smtClean="0">
                <a:latin typeface="Century Gothic" panose="020B0502020202020204" pitchFamily="34" charset="0"/>
              </a:rPr>
              <a:t>Phm</a:t>
            </a:r>
            <a:r>
              <a:rPr lang="en-SG" sz="3200" dirty="0" smtClean="0">
                <a:latin typeface="Century Gothic" panose="020B0502020202020204" pitchFamily="34" charset="0"/>
              </a:rPr>
              <a:t> </a:t>
            </a:r>
            <a:r>
              <a:rPr lang="en-SG" sz="3200" dirty="0">
                <a:latin typeface="Century Gothic" panose="020B0502020202020204" pitchFamily="34" charset="0"/>
              </a:rPr>
              <a:t>1:16</a:t>
            </a:r>
            <a:r>
              <a:rPr lang="en-SG" sz="3200" dirty="0" smtClean="0">
                <a:latin typeface="Century Gothic" panose="020B0502020202020204" pitchFamily="34" charset="0"/>
              </a:rPr>
              <a:t>)  </a:t>
            </a:r>
            <a:endParaRPr lang="en-SG" sz="3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SG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0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entury Gothic" panose="020B0502020202020204" pitchFamily="34" charset="0"/>
              </a:rPr>
              <a:t>Our Multicultural God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93812" y="1676400"/>
            <a:ext cx="9913167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SG" sz="3200" dirty="0">
                <a:latin typeface="Century Gothic" panose="020B0502020202020204" pitchFamily="34" charset="0"/>
              </a:rPr>
              <a:t>There is neither Jew nor Greek (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cultural</a:t>
            </a:r>
            <a:r>
              <a:rPr lang="en-SG" sz="3200" dirty="0">
                <a:latin typeface="Century Gothic" panose="020B0502020202020204" pitchFamily="34" charset="0"/>
              </a:rPr>
              <a:t>), there is neither slave nor free (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economic</a:t>
            </a:r>
            <a:r>
              <a:rPr lang="en-SG" sz="3200" dirty="0">
                <a:latin typeface="Century Gothic" panose="020B0502020202020204" pitchFamily="34" charset="0"/>
              </a:rPr>
              <a:t>), there is no male and female (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gender</a:t>
            </a:r>
            <a:r>
              <a:rPr lang="en-SG" sz="3200" dirty="0">
                <a:latin typeface="Century Gothic" panose="020B0502020202020204" pitchFamily="34" charset="0"/>
              </a:rPr>
              <a:t>), for you are all one in Christ Jesus. </a:t>
            </a:r>
            <a:r>
              <a:rPr lang="en-SG" sz="3200" dirty="0" smtClean="0">
                <a:latin typeface="Century Gothic" panose="020B0502020202020204" pitchFamily="34" charset="0"/>
              </a:rPr>
              <a:t>					      Gal </a:t>
            </a:r>
            <a:r>
              <a:rPr lang="en-SG" sz="3200" dirty="0">
                <a:latin typeface="Century Gothic" panose="020B0502020202020204" pitchFamily="34" charset="0"/>
              </a:rPr>
              <a:t>3:28 </a:t>
            </a:r>
            <a:r>
              <a:rPr lang="en-SG" sz="3200" dirty="0" smtClean="0">
                <a:latin typeface="Century Gothic" panose="020B0502020202020204" pitchFamily="34" charset="0"/>
              </a:rPr>
              <a:t>ESV</a:t>
            </a:r>
          </a:p>
          <a:p>
            <a:pPr marL="0" indent="0">
              <a:buNone/>
            </a:pPr>
            <a:endParaRPr lang="en-SG" sz="3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SG" sz="3200" u="sng" dirty="0">
                <a:latin typeface="Century Gothic" panose="020B0502020202020204" pitchFamily="34" charset="0"/>
              </a:rPr>
              <a:t>Gender</a:t>
            </a:r>
            <a:r>
              <a:rPr lang="en-SG" sz="3200" dirty="0">
                <a:latin typeface="Century Gothic" panose="020B0502020202020204" pitchFamily="34" charset="0"/>
              </a:rPr>
              <a:t>: Differences in gender make no difference in Christian </a:t>
            </a:r>
            <a:r>
              <a:rPr lang="en-SG" sz="3200" dirty="0" smtClean="0">
                <a:latin typeface="Century Gothic" panose="020B0502020202020204" pitchFamily="34" charset="0"/>
              </a:rPr>
              <a:t>privileges; circumcision vs baptism; priest &amp; kings to God (Rev 1:6); joint heirs with Christ (Rom 8:17) </a:t>
            </a:r>
            <a:endParaRPr lang="en-SG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entury Gothic" panose="020B0502020202020204" pitchFamily="34" charset="0"/>
              </a:rPr>
              <a:t>Our Multigenerational God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93812" y="1676400"/>
            <a:ext cx="102012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SG" sz="3200" b="1" baseline="30000" dirty="0">
                <a:latin typeface="Century Gothic" panose="020B0502020202020204" pitchFamily="34" charset="0"/>
              </a:rPr>
              <a:t>29 </a:t>
            </a:r>
            <a:r>
              <a:rPr lang="en-SG" sz="3200" dirty="0">
                <a:latin typeface="Century Gothic" panose="020B0502020202020204" pitchFamily="34" charset="0"/>
              </a:rPr>
              <a:t>But Jesus answered them, “You are wrong, because you know neither the Scriptures nor the power of God. </a:t>
            </a:r>
            <a:r>
              <a:rPr lang="en-SG" sz="3200" b="1" baseline="30000" dirty="0">
                <a:latin typeface="Century Gothic" panose="020B0502020202020204" pitchFamily="34" charset="0"/>
              </a:rPr>
              <a:t>30 </a:t>
            </a:r>
            <a:r>
              <a:rPr lang="en-SG" sz="3200" dirty="0">
                <a:latin typeface="Century Gothic" panose="020B0502020202020204" pitchFamily="34" charset="0"/>
              </a:rPr>
              <a:t>For in the resurrection they neither marry nor are given in marriage, but are like angels in heaven</a:t>
            </a:r>
            <a:r>
              <a:rPr lang="en-SG" sz="3200" dirty="0" smtClean="0">
                <a:latin typeface="Century Gothic" panose="020B0502020202020204" pitchFamily="34" charset="0"/>
              </a:rPr>
              <a:t>. </a:t>
            </a:r>
            <a:r>
              <a:rPr lang="en-SG" sz="3200" b="1" baseline="30000" dirty="0" smtClean="0">
                <a:latin typeface="Century Gothic" panose="020B0502020202020204" pitchFamily="34" charset="0"/>
              </a:rPr>
              <a:t>31</a:t>
            </a:r>
            <a:r>
              <a:rPr lang="en-SG" sz="3200" b="1" baseline="30000" dirty="0">
                <a:latin typeface="Century Gothic" panose="020B0502020202020204" pitchFamily="34" charset="0"/>
              </a:rPr>
              <a:t> </a:t>
            </a:r>
            <a:r>
              <a:rPr lang="en-SG" sz="3200" dirty="0">
                <a:latin typeface="Century Gothic" panose="020B0502020202020204" pitchFamily="34" charset="0"/>
              </a:rPr>
              <a:t>And as for the resurrection of the dead, have you not read what was said to you by God: </a:t>
            </a:r>
            <a:r>
              <a:rPr lang="en-SG" sz="3200" b="1" baseline="30000" dirty="0">
                <a:latin typeface="Century Gothic" panose="020B0502020202020204" pitchFamily="34" charset="0"/>
              </a:rPr>
              <a:t>32 </a:t>
            </a:r>
            <a:r>
              <a:rPr lang="en-SG" sz="3200" dirty="0">
                <a:latin typeface="Century Gothic" panose="020B0502020202020204" pitchFamily="34" charset="0"/>
              </a:rPr>
              <a:t>‘I am the 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God of Abraham</a:t>
            </a:r>
            <a:r>
              <a:rPr lang="en-SG" sz="3200" dirty="0">
                <a:latin typeface="Century Gothic" panose="020B0502020202020204" pitchFamily="34" charset="0"/>
              </a:rPr>
              <a:t>, and the 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God of Isaac</a:t>
            </a:r>
            <a:r>
              <a:rPr lang="en-SG" sz="3200" dirty="0">
                <a:latin typeface="Century Gothic" panose="020B0502020202020204" pitchFamily="34" charset="0"/>
              </a:rPr>
              <a:t>, and the 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God of Jacob</a:t>
            </a:r>
            <a:r>
              <a:rPr lang="en-SG" sz="3200" dirty="0">
                <a:latin typeface="Century Gothic" panose="020B0502020202020204" pitchFamily="34" charset="0"/>
              </a:rPr>
              <a:t>’? He is not God of the dead, but of the living.”  </a:t>
            </a:r>
            <a:r>
              <a:rPr lang="en-SG" sz="3200" dirty="0" smtClean="0">
                <a:latin typeface="Century Gothic" panose="020B0502020202020204" pitchFamily="34" charset="0"/>
              </a:rPr>
              <a:t>         					Mt </a:t>
            </a:r>
            <a:r>
              <a:rPr lang="en-SG" sz="3200" dirty="0">
                <a:latin typeface="Century Gothic" panose="020B0502020202020204" pitchFamily="34" charset="0"/>
              </a:rPr>
              <a:t>22:29-32 ESV</a:t>
            </a:r>
          </a:p>
        </p:txBody>
      </p:sp>
    </p:spTree>
    <p:extLst>
      <p:ext uri="{BB962C8B-B14F-4D97-AF65-F5344CB8AC3E}">
        <p14:creationId xmlns:p14="http://schemas.microsoft.com/office/powerpoint/2010/main" val="41776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entury Gothic" panose="020B0502020202020204" pitchFamily="34" charset="0"/>
              </a:rPr>
              <a:t>Our Multigenerational God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93812" y="1676400"/>
            <a:ext cx="10201200" cy="4495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SG" sz="3200" dirty="0">
                <a:latin typeface="Century Gothic" panose="020B0502020202020204" pitchFamily="34" charset="0"/>
              </a:rPr>
              <a:t>“Behold, I will send you Elijah the prophet before the great and awesome day </a:t>
            </a:r>
            <a:r>
              <a:rPr lang="en-SG" sz="3200" dirty="0" smtClean="0">
                <a:latin typeface="Century Gothic" panose="020B0502020202020204" pitchFamily="34" charset="0"/>
              </a:rPr>
              <a:t>of the</a:t>
            </a:r>
            <a:r>
              <a:rPr lang="en-SG" sz="3200" dirty="0">
                <a:latin typeface="Century Gothic" panose="020B0502020202020204" pitchFamily="34" charset="0"/>
              </a:rPr>
              <a:t> </a:t>
            </a:r>
            <a:r>
              <a:rPr lang="en-SG" sz="3200" cap="small" dirty="0">
                <a:latin typeface="Century Gothic" panose="020B0502020202020204" pitchFamily="34" charset="0"/>
              </a:rPr>
              <a:t>Lord</a:t>
            </a:r>
            <a:r>
              <a:rPr lang="en-SG" sz="3200" dirty="0">
                <a:latin typeface="Century Gothic" panose="020B0502020202020204" pitchFamily="34" charset="0"/>
              </a:rPr>
              <a:t> comes. And he will turn the hearts of fathers to their children and the hearts of children to their fathers, lest I come and strike the land with a decree of utter destruction.” </a:t>
            </a:r>
            <a:r>
              <a:rPr lang="en-SG" sz="3200" dirty="0" smtClean="0">
                <a:latin typeface="Century Gothic" panose="020B0502020202020204" pitchFamily="34" charset="0"/>
              </a:rPr>
              <a:t>	         Mal </a:t>
            </a:r>
            <a:r>
              <a:rPr lang="en-SG" sz="3200" dirty="0">
                <a:latin typeface="Century Gothic" panose="020B0502020202020204" pitchFamily="34" charset="0"/>
              </a:rPr>
              <a:t>4:5-6 ESV</a:t>
            </a:r>
          </a:p>
        </p:txBody>
      </p:sp>
    </p:spTree>
    <p:extLst>
      <p:ext uri="{BB962C8B-B14F-4D97-AF65-F5344CB8AC3E}">
        <p14:creationId xmlns:p14="http://schemas.microsoft.com/office/powerpoint/2010/main" val="35960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entury Gothic" panose="020B0502020202020204" pitchFamily="34" charset="0"/>
              </a:rPr>
              <a:t>Our Multigenerational God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93812" y="1676400"/>
            <a:ext cx="102012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SG" sz="3200" baseline="30000" dirty="0">
                <a:latin typeface="Century Gothic" panose="020B0502020202020204" pitchFamily="34" charset="0"/>
              </a:rPr>
              <a:t>36 </a:t>
            </a:r>
            <a:r>
              <a:rPr lang="en-SG" sz="3200" dirty="0">
                <a:latin typeface="Century Gothic" panose="020B0502020202020204" pitchFamily="34" charset="0"/>
              </a:rPr>
              <a:t>And at the time of the offering of the oblation, Elijah the prophet came near and said, “O </a:t>
            </a:r>
            <a:r>
              <a:rPr lang="en-SG" sz="3200" cap="small" dirty="0">
                <a:latin typeface="Century Gothic" panose="020B0502020202020204" pitchFamily="34" charset="0"/>
              </a:rPr>
              <a:t>Lord</a:t>
            </a:r>
            <a:r>
              <a:rPr lang="en-SG" sz="3200" dirty="0">
                <a:latin typeface="Century Gothic" panose="020B0502020202020204" pitchFamily="34" charset="0"/>
              </a:rPr>
              <a:t>, God of Abraham, Isaac, and Israel, let it be known this day that you are God in Israel, and that I am your servant, and that I have done all these things at your word. </a:t>
            </a:r>
            <a:r>
              <a:rPr lang="en-SG" sz="3200" baseline="30000" dirty="0">
                <a:latin typeface="Century Gothic" panose="020B0502020202020204" pitchFamily="34" charset="0"/>
              </a:rPr>
              <a:t>37 </a:t>
            </a:r>
            <a:r>
              <a:rPr lang="en-SG" sz="3200" dirty="0">
                <a:latin typeface="Century Gothic" panose="020B0502020202020204" pitchFamily="34" charset="0"/>
              </a:rPr>
              <a:t>Answer me, O </a:t>
            </a:r>
            <a:r>
              <a:rPr lang="en-SG" sz="3200" cap="small" dirty="0">
                <a:latin typeface="Century Gothic" panose="020B0502020202020204" pitchFamily="34" charset="0"/>
              </a:rPr>
              <a:t>Lord</a:t>
            </a:r>
            <a:r>
              <a:rPr lang="en-SG" sz="3200" dirty="0">
                <a:latin typeface="Century Gothic" panose="020B0502020202020204" pitchFamily="34" charset="0"/>
              </a:rPr>
              <a:t>, answer me, that this people may know that you, O </a:t>
            </a:r>
            <a:r>
              <a:rPr lang="en-SG" sz="3200" cap="small" dirty="0">
                <a:latin typeface="Century Gothic" panose="020B0502020202020204" pitchFamily="34" charset="0"/>
              </a:rPr>
              <a:t>Lord</a:t>
            </a:r>
            <a:r>
              <a:rPr lang="en-SG" sz="3200" dirty="0">
                <a:latin typeface="Century Gothic" panose="020B0502020202020204" pitchFamily="34" charset="0"/>
              </a:rPr>
              <a:t>, are God, and that you have turned their hearts back.” </a:t>
            </a:r>
            <a:r>
              <a:rPr lang="en-SG" sz="3200" dirty="0" smtClean="0">
                <a:latin typeface="Century Gothic" panose="020B0502020202020204" pitchFamily="34" charset="0"/>
              </a:rPr>
              <a:t>			      1 </a:t>
            </a:r>
            <a:r>
              <a:rPr lang="en-SG" sz="3200" dirty="0">
                <a:latin typeface="Century Gothic" panose="020B0502020202020204" pitchFamily="34" charset="0"/>
              </a:rPr>
              <a:t>Kgs 18:36-37 ESV </a:t>
            </a:r>
          </a:p>
        </p:txBody>
      </p:sp>
    </p:spTree>
    <p:extLst>
      <p:ext uri="{BB962C8B-B14F-4D97-AF65-F5344CB8AC3E}">
        <p14:creationId xmlns:p14="http://schemas.microsoft.com/office/powerpoint/2010/main" val="27328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SG" sz="4000" b="1" dirty="0">
                <a:latin typeface="Century Gothic" panose="020B0502020202020204" pitchFamily="34" charset="0"/>
              </a:rPr>
              <a:t>How can a father’s heart be turned to their children’s?</a:t>
            </a:r>
            <a:endParaRPr lang="en-SG" sz="40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en-SG" sz="3200" dirty="0">
                <a:latin typeface="Century Gothic" panose="020B0502020202020204" pitchFamily="34" charset="0"/>
              </a:rPr>
              <a:t>Spend time with your children </a:t>
            </a:r>
            <a:endParaRPr lang="en-SG" sz="3200" dirty="0" smtClean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SG" sz="2800" dirty="0" smtClean="0">
                <a:latin typeface="Century Gothic" panose="020B0502020202020204" pitchFamily="34" charset="0"/>
              </a:rPr>
              <a:t>Don’t neglect them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SG" sz="2800" dirty="0" smtClean="0">
                <a:latin typeface="Century Gothic" panose="020B0502020202020204" pitchFamily="34" charset="0"/>
              </a:rPr>
              <a:t>Talk to them about God</a:t>
            </a:r>
            <a:endParaRPr lang="en-SG" sz="2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SG" sz="32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SG" sz="3200" dirty="0" smtClean="0">
                <a:latin typeface="Century Gothic" panose="020B0502020202020204" pitchFamily="34" charset="0"/>
              </a:rPr>
              <a:t>Train </a:t>
            </a:r>
            <a:r>
              <a:rPr lang="en-SG" sz="3200" dirty="0">
                <a:latin typeface="Century Gothic" panose="020B0502020202020204" pitchFamily="34" charset="0"/>
              </a:rPr>
              <a:t>up a child in the way he should </a:t>
            </a:r>
            <a:r>
              <a:rPr lang="en-SG" sz="3200" dirty="0" smtClean="0">
                <a:latin typeface="Century Gothic" panose="020B0502020202020204" pitchFamily="34" charset="0"/>
              </a:rPr>
              <a:t>go; even </a:t>
            </a:r>
            <a:r>
              <a:rPr lang="en-SG" sz="3200" dirty="0">
                <a:latin typeface="Century Gothic" panose="020B0502020202020204" pitchFamily="34" charset="0"/>
              </a:rPr>
              <a:t>when he is old he will not depart from it</a:t>
            </a:r>
            <a:r>
              <a:rPr lang="en-SG" sz="3200" dirty="0" smtClean="0">
                <a:latin typeface="Century Gothic" panose="020B0502020202020204" pitchFamily="34" charset="0"/>
              </a:rPr>
              <a:t>.           								       </a:t>
            </a:r>
            <a:r>
              <a:rPr lang="en-SG" sz="3200" dirty="0" err="1" smtClean="0">
                <a:latin typeface="Century Gothic" panose="020B0502020202020204" pitchFamily="34" charset="0"/>
              </a:rPr>
              <a:t>Pr</a:t>
            </a:r>
            <a:r>
              <a:rPr lang="en-SG" sz="3200" dirty="0" smtClean="0">
                <a:latin typeface="Century Gothic" panose="020B0502020202020204" pitchFamily="34" charset="0"/>
              </a:rPr>
              <a:t> 22:6 ESV</a:t>
            </a:r>
            <a:endParaRPr lang="en-SG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SG" sz="4000" b="1" dirty="0">
                <a:latin typeface="Century Gothic" panose="020B0502020202020204" pitchFamily="34" charset="0"/>
              </a:rPr>
              <a:t>How can a father’s heart be turned to their children’s?</a:t>
            </a:r>
            <a:endParaRPr lang="en-SG" sz="40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en-SG" sz="3200" dirty="0" smtClean="0">
                <a:latin typeface="Century Gothic" panose="020B0502020202020204" pitchFamily="34" charset="0"/>
              </a:rPr>
              <a:t>Watch </a:t>
            </a:r>
            <a:r>
              <a:rPr lang="en-SG" sz="3200" dirty="0">
                <a:latin typeface="Century Gothic" panose="020B0502020202020204" pitchFamily="34" charset="0"/>
              </a:rPr>
              <a:t>your thoughts, words &amp; actions </a:t>
            </a:r>
            <a:r>
              <a:rPr lang="en-SG" sz="3200" dirty="0" smtClean="0">
                <a:latin typeface="Century Gothic" panose="020B0502020202020204" pitchFamily="34" charset="0"/>
              </a:rPr>
              <a:t>toward </a:t>
            </a:r>
            <a:r>
              <a:rPr lang="en-SG" sz="3200" dirty="0">
                <a:latin typeface="Century Gothic" panose="020B0502020202020204" pitchFamily="34" charset="0"/>
              </a:rPr>
              <a:t>your </a:t>
            </a:r>
            <a:r>
              <a:rPr lang="en-SG" sz="3200" dirty="0" smtClean="0">
                <a:latin typeface="Century Gothic" panose="020B0502020202020204" pitchFamily="34" charset="0"/>
              </a:rPr>
              <a:t>children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SG" sz="2800" dirty="0" smtClean="0">
                <a:latin typeface="Century Gothic" panose="020B0502020202020204" pitchFamily="34" charset="0"/>
              </a:rPr>
              <a:t>Don’t abuse them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SG" sz="2800" dirty="0" smtClean="0">
                <a:latin typeface="Century Gothic" panose="020B0502020202020204" pitchFamily="34" charset="0"/>
              </a:rPr>
              <a:t>Don’t pressurize them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SG" sz="2800" dirty="0" smtClean="0">
                <a:latin typeface="Century Gothic" panose="020B0502020202020204" pitchFamily="34" charset="0"/>
              </a:rPr>
              <a:t>Forgive them</a:t>
            </a:r>
          </a:p>
          <a:p>
            <a:pPr marL="0" indent="0">
              <a:buNone/>
            </a:pPr>
            <a:r>
              <a:rPr lang="en-SG" sz="3200" dirty="0" smtClean="0">
                <a:latin typeface="Century Gothic" panose="020B0502020202020204" pitchFamily="34" charset="0"/>
              </a:rPr>
              <a:t>Fathers, do not provoke your children to anger, but bring them up in the discipline and instruction of the Lord. 		             </a:t>
            </a:r>
            <a:r>
              <a:rPr lang="en-SG" sz="3200" dirty="0" err="1" smtClean="0">
                <a:latin typeface="Century Gothic" panose="020B0502020202020204" pitchFamily="34" charset="0"/>
              </a:rPr>
              <a:t>Eph</a:t>
            </a:r>
            <a:r>
              <a:rPr lang="en-SG" sz="3200" dirty="0" smtClean="0">
                <a:latin typeface="Century Gothic" panose="020B0502020202020204" pitchFamily="34" charset="0"/>
              </a:rPr>
              <a:t> 6:4 ESV</a:t>
            </a:r>
            <a:endParaRPr lang="en-SG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05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503612" y="533401"/>
            <a:ext cx="6934200" cy="715963"/>
          </a:xfrm>
        </p:spPr>
        <p:txBody>
          <a:bodyPr/>
          <a:lstStyle/>
          <a:p>
            <a:pPr eaLnBrk="1" hangingPunct="1"/>
            <a:endParaRPr lang="en-SG" altLang="en-US" sz="400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0762" y="2497139"/>
            <a:ext cx="6324600" cy="36845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SG" alt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14" y="0"/>
            <a:ext cx="8906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2004" y="764704"/>
            <a:ext cx="6912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G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Astronomically, there are millions of galaxies &amp; potentially billions of planets</a:t>
            </a:r>
            <a:r>
              <a:rPr lang="en-SG" b="1" dirty="0">
                <a:solidFill>
                  <a:schemeClr val="bg1"/>
                </a:solidFill>
              </a:rPr>
              <a:t/>
            </a:r>
            <a:br>
              <a:rPr lang="en-SG" b="1" dirty="0">
                <a:solidFill>
                  <a:schemeClr val="bg1"/>
                </a:solidFill>
              </a:rPr>
            </a:br>
            <a:r>
              <a:rPr lang="en-SG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1365" y="1734200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G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Astrologically, Saturn is in Leo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1272" y="2348881"/>
            <a:ext cx="671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G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Chronologically, </a:t>
            </a:r>
            <a:r>
              <a:rPr lang="en-SG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time is approximately a quarter past three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1637" y="3284984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G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Theologically, God is all powerful and we are small and insignificant</a:t>
            </a:r>
            <a:r>
              <a:rPr lang="en-SG" b="1" dirty="0">
                <a:solidFill>
                  <a:schemeClr val="bg1"/>
                </a:solidFill>
              </a:rPr>
              <a:t/>
            </a:r>
            <a:br>
              <a:rPr lang="en-SG" b="1" dirty="0">
                <a:solidFill>
                  <a:schemeClr val="bg1"/>
                </a:solidFill>
              </a:rPr>
            </a:b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1638" y="4293096"/>
            <a:ext cx="7223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G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Meteorologically, we will have a beautiful day tomorrow</a:t>
            </a:r>
          </a:p>
        </p:txBody>
      </p:sp>
    </p:spTree>
    <p:extLst>
      <p:ext uri="{BB962C8B-B14F-4D97-AF65-F5344CB8AC3E}">
        <p14:creationId xmlns:p14="http://schemas.microsoft.com/office/powerpoint/2010/main" val="33035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SG" sz="4000" b="1" dirty="0">
                <a:latin typeface="Century Gothic" panose="020B0502020202020204" pitchFamily="34" charset="0"/>
              </a:rPr>
              <a:t>How can </a:t>
            </a:r>
            <a:r>
              <a:rPr lang="en-SG" sz="4000" b="1" dirty="0" smtClean="0">
                <a:latin typeface="Century Gothic" panose="020B0502020202020204" pitchFamily="34" charset="0"/>
              </a:rPr>
              <a:t>the children’s </a:t>
            </a:r>
            <a:r>
              <a:rPr lang="en-SG" sz="4000" b="1" dirty="0">
                <a:latin typeface="Century Gothic" panose="020B0502020202020204" pitchFamily="34" charset="0"/>
              </a:rPr>
              <a:t>heart be turned to their </a:t>
            </a:r>
            <a:r>
              <a:rPr lang="en-SG" sz="4000" b="1" dirty="0" smtClean="0">
                <a:latin typeface="Century Gothic" panose="020B0502020202020204" pitchFamily="34" charset="0"/>
              </a:rPr>
              <a:t>father’s?</a:t>
            </a:r>
            <a:endParaRPr lang="en-SG" sz="40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en-SG" sz="3200" dirty="0" smtClean="0">
                <a:latin typeface="Century Gothic" panose="020B0502020202020204" pitchFamily="34" charset="0"/>
              </a:rPr>
              <a:t>Obey &amp; respect them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SG" sz="2800" dirty="0" smtClean="0">
                <a:latin typeface="Century Gothic" panose="020B0502020202020204" pitchFamily="34" charset="0"/>
              </a:rPr>
              <a:t>Don’t rebel, obey!</a:t>
            </a:r>
          </a:p>
          <a:p>
            <a:pPr marL="0" indent="0">
              <a:buNone/>
            </a:pPr>
            <a:endParaRPr lang="en-SG" dirty="0" smtClean="0"/>
          </a:p>
          <a:p>
            <a:pPr marL="0" indent="0">
              <a:buNone/>
            </a:pPr>
            <a:r>
              <a:rPr lang="en-SG" sz="3200" dirty="0">
                <a:latin typeface="Century Gothic" panose="020B0502020202020204" pitchFamily="34" charset="0"/>
              </a:rPr>
              <a:t>Children, obey your parents in the Lord, for this is right. </a:t>
            </a:r>
            <a:r>
              <a:rPr lang="en-SG" sz="3200" dirty="0" smtClean="0">
                <a:latin typeface="Century Gothic" panose="020B0502020202020204" pitchFamily="34" charset="0"/>
              </a:rPr>
              <a:t>“</a:t>
            </a:r>
            <a:r>
              <a:rPr lang="en-SG" sz="3200" dirty="0" err="1">
                <a:latin typeface="Century Gothic" panose="020B0502020202020204" pitchFamily="34" charset="0"/>
              </a:rPr>
              <a:t>Honor</a:t>
            </a:r>
            <a:r>
              <a:rPr lang="en-SG" sz="3200" dirty="0">
                <a:latin typeface="Century Gothic" panose="020B0502020202020204" pitchFamily="34" charset="0"/>
              </a:rPr>
              <a:t> your father and mother” (this is the first commandment with a promise</a:t>
            </a:r>
            <a:r>
              <a:rPr lang="en-SG" sz="3200" dirty="0" smtClean="0">
                <a:latin typeface="Century Gothic" panose="020B0502020202020204" pitchFamily="34" charset="0"/>
              </a:rPr>
              <a:t>),</a:t>
            </a:r>
            <a:r>
              <a:rPr lang="en-SG" sz="3200" b="1" baseline="30000" dirty="0">
                <a:latin typeface="Century Gothic" panose="020B0502020202020204" pitchFamily="34" charset="0"/>
              </a:rPr>
              <a:t> </a:t>
            </a:r>
            <a:r>
              <a:rPr lang="en-SG" sz="3200" dirty="0">
                <a:latin typeface="Century Gothic" panose="020B0502020202020204" pitchFamily="34" charset="0"/>
              </a:rPr>
              <a:t>“that it may go well with you and that you may live long in the land</a:t>
            </a:r>
            <a:r>
              <a:rPr lang="en-SG" sz="3200" dirty="0" smtClean="0">
                <a:latin typeface="Century Gothic" panose="020B0502020202020204" pitchFamily="34" charset="0"/>
              </a:rPr>
              <a:t>.” 				</a:t>
            </a:r>
            <a:r>
              <a:rPr lang="en-SG" sz="3200" dirty="0" err="1" smtClean="0">
                <a:latin typeface="Century Gothic" panose="020B0502020202020204" pitchFamily="34" charset="0"/>
              </a:rPr>
              <a:t>Eph</a:t>
            </a:r>
            <a:r>
              <a:rPr lang="en-SG" sz="3200" dirty="0" smtClean="0">
                <a:latin typeface="Century Gothic" panose="020B0502020202020204" pitchFamily="34" charset="0"/>
              </a:rPr>
              <a:t> 6:1-3 ESV</a:t>
            </a:r>
            <a:endParaRPr lang="en-SG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SG" sz="4000" b="1" dirty="0">
                <a:latin typeface="Century Gothic" panose="020B0502020202020204" pitchFamily="34" charset="0"/>
              </a:rPr>
              <a:t>How can </a:t>
            </a:r>
            <a:r>
              <a:rPr lang="en-SG" sz="4000" b="1" dirty="0" smtClean="0">
                <a:latin typeface="Century Gothic" panose="020B0502020202020204" pitchFamily="34" charset="0"/>
              </a:rPr>
              <a:t>the children’s </a:t>
            </a:r>
            <a:r>
              <a:rPr lang="en-SG" sz="4000" b="1" dirty="0">
                <a:latin typeface="Century Gothic" panose="020B0502020202020204" pitchFamily="34" charset="0"/>
              </a:rPr>
              <a:t>heart be turned to their </a:t>
            </a:r>
            <a:r>
              <a:rPr lang="en-SG" sz="4000" b="1" dirty="0" smtClean="0">
                <a:latin typeface="Century Gothic" panose="020B0502020202020204" pitchFamily="34" charset="0"/>
              </a:rPr>
              <a:t>father’s?</a:t>
            </a:r>
            <a:endParaRPr lang="en-SG" sz="40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en-SG" sz="3200" dirty="0" smtClean="0">
                <a:latin typeface="Century Gothic" panose="020B0502020202020204" pitchFamily="34" charset="0"/>
              </a:rPr>
              <a:t>Love &amp; care for them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SG" sz="2800" dirty="0" smtClean="0">
                <a:latin typeface="Century Gothic" panose="020B0502020202020204" pitchFamily="34" charset="0"/>
              </a:rPr>
              <a:t>Don’t neglect them when they’re old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SG" sz="2800" dirty="0" smtClean="0">
                <a:latin typeface="Century Gothic" panose="020B0502020202020204" pitchFamily="34" charset="0"/>
              </a:rPr>
              <a:t>Pray for them &amp; share the gospel (if they’re unsaved)</a:t>
            </a:r>
          </a:p>
          <a:p>
            <a:pPr marL="0" indent="0">
              <a:buNone/>
            </a:pPr>
            <a:endParaRPr lang="en-SG" sz="3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SG" sz="3200" dirty="0">
                <a:latin typeface="Century Gothic" panose="020B0502020202020204" pitchFamily="34" charset="0"/>
              </a:rPr>
              <a:t>But if anyone does not provide for his relatives, and especially for members of his household, he has denied the faith and is worse than an unbeliever</a:t>
            </a:r>
            <a:r>
              <a:rPr lang="en-SG" sz="3200" dirty="0" smtClean="0">
                <a:latin typeface="Century Gothic" panose="020B0502020202020204" pitchFamily="34" charset="0"/>
              </a:rPr>
              <a:t>. 				           1 Tim 5:8 ESV</a:t>
            </a:r>
            <a:endParaRPr lang="en-SG" sz="3200" dirty="0">
              <a:latin typeface="Century Gothic" panose="020B0502020202020204" pitchFamily="34" charset="0"/>
            </a:endParaRPr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6461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SG" sz="4000" b="1" dirty="0">
                <a:latin typeface="Century Gothic" panose="020B0502020202020204" pitchFamily="34" charset="0"/>
              </a:rPr>
              <a:t>How can </a:t>
            </a:r>
            <a:r>
              <a:rPr lang="en-SG" sz="4000" b="1" dirty="0" smtClean="0">
                <a:latin typeface="Century Gothic" panose="020B0502020202020204" pitchFamily="34" charset="0"/>
              </a:rPr>
              <a:t>the children’s </a:t>
            </a:r>
            <a:r>
              <a:rPr lang="en-SG" sz="4000" b="1" dirty="0">
                <a:latin typeface="Century Gothic" panose="020B0502020202020204" pitchFamily="34" charset="0"/>
              </a:rPr>
              <a:t>heart be turned to their </a:t>
            </a:r>
            <a:r>
              <a:rPr lang="en-SG" sz="4000" b="1" dirty="0" smtClean="0">
                <a:latin typeface="Century Gothic" panose="020B0502020202020204" pitchFamily="34" charset="0"/>
              </a:rPr>
              <a:t>father’s?</a:t>
            </a:r>
            <a:endParaRPr lang="en-SG" sz="40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en-SG" sz="3200" dirty="0" smtClean="0">
                <a:latin typeface="Century Gothic" panose="020B0502020202020204" pitchFamily="34" charset="0"/>
              </a:rPr>
              <a:t>Forgive them</a:t>
            </a:r>
            <a:endParaRPr lang="en-SG" sz="3200" dirty="0">
              <a:latin typeface="Century Gothic" panose="020B0502020202020204" pitchFamily="34" charset="0"/>
            </a:endParaRPr>
          </a:p>
          <a:p>
            <a:endParaRPr lang="en-SG" dirty="0" smtClean="0"/>
          </a:p>
          <a:p>
            <a:pPr marL="0" indent="0">
              <a:buNone/>
            </a:pPr>
            <a:r>
              <a:rPr lang="en-SG" sz="3200" dirty="0">
                <a:latin typeface="Century Gothic" panose="020B0502020202020204" pitchFamily="34" charset="0"/>
              </a:rPr>
              <a:t>For if you forgive others their trespasses, your heavenly Father will also forgive you, </a:t>
            </a:r>
            <a:r>
              <a:rPr lang="en-SG" sz="3200" dirty="0" smtClean="0">
                <a:latin typeface="Century Gothic" panose="020B0502020202020204" pitchFamily="34" charset="0"/>
              </a:rPr>
              <a:t>but </a:t>
            </a:r>
            <a:r>
              <a:rPr lang="en-SG" sz="3200" dirty="0">
                <a:latin typeface="Century Gothic" panose="020B0502020202020204" pitchFamily="34" charset="0"/>
              </a:rPr>
              <a:t>if you do not forgive others their trespasses, neither will your Father forgive your trespasses</a:t>
            </a:r>
            <a:r>
              <a:rPr lang="en-SG" sz="3200" dirty="0" smtClean="0">
                <a:latin typeface="Century Gothic" panose="020B0502020202020204" pitchFamily="34" charset="0"/>
              </a:rPr>
              <a:t>.             								Mt 6:14-15 ESV</a:t>
            </a:r>
            <a:endParaRPr lang="en-SG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50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800" b="1" dirty="0" smtClean="0">
                <a:latin typeface="Century Gothic" panose="020B0502020202020204" pitchFamily="34" charset="0"/>
              </a:rPr>
              <a:t>Corrie ten Boom (15.4.1892 – 15.4.1983)</a:t>
            </a:r>
            <a:endParaRPr lang="en-SG" sz="3800" b="1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Image result for corrie ten bo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204864"/>
            <a:ext cx="6123558" cy="335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98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SG" sz="4000" b="1" dirty="0" smtClean="0">
                <a:latin typeface="Century Gothic" panose="020B0502020202020204" pitchFamily="34" charset="0"/>
              </a:rPr>
              <a:t>A Multicultural-cum-Multigenerational Kingdom</a:t>
            </a:r>
            <a:endParaRPr lang="en-SG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SG" sz="3200" b="1" baseline="30000" dirty="0">
                <a:latin typeface="Century Gothic" panose="020B0502020202020204" pitchFamily="34" charset="0"/>
              </a:rPr>
              <a:t>9 </a:t>
            </a:r>
            <a:r>
              <a:rPr lang="en-SG" sz="3200" dirty="0">
                <a:latin typeface="Century Gothic" panose="020B0502020202020204" pitchFamily="34" charset="0"/>
              </a:rPr>
              <a:t>After this I looked, and behold, a great multitude that 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no one could number</a:t>
            </a:r>
            <a:r>
              <a:rPr lang="en-SG" sz="3200" dirty="0">
                <a:latin typeface="Century Gothic" panose="020B0502020202020204" pitchFamily="34" charset="0"/>
              </a:rPr>
              <a:t>, from 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every nation</a:t>
            </a:r>
            <a:r>
              <a:rPr lang="en-SG" sz="3200" dirty="0">
                <a:latin typeface="Century Gothic" panose="020B0502020202020204" pitchFamily="34" charset="0"/>
              </a:rPr>
              <a:t>, from all 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tribes</a:t>
            </a:r>
            <a:r>
              <a:rPr lang="en-SG" sz="3200" dirty="0">
                <a:latin typeface="Century Gothic" panose="020B0502020202020204" pitchFamily="34" charset="0"/>
              </a:rPr>
              <a:t> and 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peoples</a:t>
            </a:r>
            <a:r>
              <a:rPr lang="en-SG" sz="3200" dirty="0">
                <a:latin typeface="Century Gothic" panose="020B0502020202020204" pitchFamily="34" charset="0"/>
              </a:rPr>
              <a:t> and 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languages</a:t>
            </a:r>
            <a:r>
              <a:rPr lang="en-SG" sz="3200" dirty="0">
                <a:latin typeface="Century Gothic" panose="020B0502020202020204" pitchFamily="34" charset="0"/>
              </a:rPr>
              <a:t>, standing before the throne and before the Lamb, clothed in white robes, with palm branches in their hands, </a:t>
            </a:r>
            <a:r>
              <a:rPr lang="en-SG" sz="3200" b="1" baseline="30000" dirty="0">
                <a:latin typeface="Century Gothic" panose="020B0502020202020204" pitchFamily="34" charset="0"/>
              </a:rPr>
              <a:t>10 </a:t>
            </a:r>
            <a:r>
              <a:rPr lang="en-SG" sz="3200" dirty="0">
                <a:latin typeface="Century Gothic" panose="020B0502020202020204" pitchFamily="34" charset="0"/>
              </a:rPr>
              <a:t>and crying out with a loud voice, “Salvation belongs to our God who sits on the throne, and to the Lamb!” </a:t>
            </a:r>
            <a:r>
              <a:rPr lang="en-SG" sz="3200" dirty="0" smtClean="0">
                <a:latin typeface="Century Gothic" panose="020B0502020202020204" pitchFamily="34" charset="0"/>
              </a:rPr>
              <a:t>						        Rev </a:t>
            </a:r>
            <a:r>
              <a:rPr lang="en-SG" sz="3200" dirty="0">
                <a:latin typeface="Century Gothic" panose="020B0502020202020204" pitchFamily="34" charset="0"/>
              </a:rPr>
              <a:t>7:9-10 ESV</a:t>
            </a:r>
          </a:p>
          <a:p>
            <a:pPr marL="0" indent="0">
              <a:buNone/>
            </a:pPr>
            <a:endParaRPr lang="en-SG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815752"/>
          </a:xfrm>
        </p:spPr>
        <p:txBody>
          <a:bodyPr>
            <a:normAutofit/>
          </a:bodyPr>
          <a:lstStyle/>
          <a:p>
            <a:r>
              <a:rPr lang="en-SG" sz="4000" b="1" dirty="0" smtClean="0">
                <a:latin typeface="Century Gothic" panose="020B0502020202020204" pitchFamily="34" charset="0"/>
              </a:rPr>
              <a:t>Applications</a:t>
            </a:r>
            <a:endParaRPr lang="en-SG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1484784"/>
            <a:ext cx="9601200" cy="496855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SG" sz="3200" dirty="0" smtClean="0">
                <a:latin typeface="Century Gothic" panose="020B0502020202020204" pitchFamily="34" charset="0"/>
              </a:rPr>
              <a:t>Pray for the unreached people groups in our community</a:t>
            </a:r>
          </a:p>
          <a:p>
            <a:pPr marL="514350" indent="-514350">
              <a:buFont typeface="+mj-lt"/>
              <a:buAutoNum type="arabicPeriod"/>
            </a:pPr>
            <a:r>
              <a:rPr lang="en-SG" sz="3200" dirty="0" smtClean="0">
                <a:latin typeface="Century Gothic" panose="020B0502020202020204" pitchFamily="34" charset="0"/>
              </a:rPr>
              <a:t>Fathers – invest in the lives of your children</a:t>
            </a:r>
          </a:p>
          <a:p>
            <a:pPr marL="514350" indent="-514350">
              <a:buFont typeface="+mj-lt"/>
              <a:buAutoNum type="arabicPeriod"/>
            </a:pPr>
            <a:r>
              <a:rPr lang="en-SG" sz="3200" dirty="0" smtClean="0">
                <a:latin typeface="Century Gothic" panose="020B0502020202020204" pitchFamily="34" charset="0"/>
              </a:rPr>
              <a:t>Children – obey your parents in the Lord </a:t>
            </a:r>
          </a:p>
          <a:p>
            <a:pPr marL="514350" indent="-514350">
              <a:buFont typeface="+mj-lt"/>
              <a:buAutoNum type="arabicPeriod"/>
            </a:pPr>
            <a:r>
              <a:rPr lang="en-SG" sz="3200" dirty="0" smtClean="0">
                <a:latin typeface="Century Gothic" panose="020B0502020202020204" pitchFamily="34" charset="0"/>
              </a:rPr>
              <a:t>Forgive the people close to you so that your prayers would not be hindered</a:t>
            </a:r>
          </a:p>
          <a:p>
            <a:pPr marL="0" indent="0">
              <a:buNone/>
            </a:pPr>
            <a:endParaRPr lang="en-SG" sz="32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SG" sz="3200" dirty="0">
                <a:latin typeface="Century Gothic" panose="020B0502020202020204" pitchFamily="34" charset="0"/>
              </a:rPr>
              <a:t>Your kingdom is an everlasting </a:t>
            </a:r>
            <a:r>
              <a:rPr lang="en-SG" sz="3200" dirty="0" smtClean="0">
                <a:latin typeface="Century Gothic" panose="020B0502020202020204" pitchFamily="34" charset="0"/>
              </a:rPr>
              <a:t>kingdom,</a:t>
            </a:r>
            <a:r>
              <a:rPr lang="en-SG" sz="3200" dirty="0">
                <a:latin typeface="Century Gothic" panose="020B0502020202020204" pitchFamily="34" charset="0"/>
              </a:rPr>
              <a:t> </a:t>
            </a:r>
            <a:r>
              <a:rPr lang="en-SG" sz="3200" dirty="0" smtClean="0">
                <a:latin typeface="Century Gothic" panose="020B0502020202020204" pitchFamily="34" charset="0"/>
              </a:rPr>
              <a:t>and </a:t>
            </a:r>
            <a:r>
              <a:rPr lang="en-SG" sz="3200" dirty="0">
                <a:latin typeface="Century Gothic" panose="020B0502020202020204" pitchFamily="34" charset="0"/>
              </a:rPr>
              <a:t>your dominion endures throughout all generations</a:t>
            </a:r>
            <a:r>
              <a:rPr lang="en-SG" sz="3200" dirty="0" smtClean="0">
                <a:latin typeface="Century Gothic" panose="020B0502020202020204" pitchFamily="34" charset="0"/>
              </a:rPr>
              <a:t>.       								     Ps 145:13 ESV</a:t>
            </a:r>
            <a:endParaRPr lang="en-SG" sz="3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SG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0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4000" b="1" dirty="0" smtClean="0">
                <a:latin typeface="Century Gothic" panose="020B0502020202020204" pitchFamily="34" charset="0"/>
              </a:rPr>
              <a:t>Statistics</a:t>
            </a:r>
            <a:endParaRPr lang="en-SG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sz="3200" dirty="0" smtClean="0">
                <a:latin typeface="Century Gothic" panose="020B0502020202020204" pitchFamily="34" charset="0"/>
              </a:rPr>
              <a:t>9,000 stars visible to the naked eye</a:t>
            </a:r>
          </a:p>
          <a:p>
            <a:r>
              <a:rPr lang="en-SG" sz="3200" dirty="0" smtClean="0">
                <a:latin typeface="Century Gothic" panose="020B0502020202020204" pitchFamily="34" charset="0"/>
              </a:rPr>
              <a:t>7 </a:t>
            </a:r>
            <a:r>
              <a:rPr lang="en-SG" sz="3200" dirty="0">
                <a:latin typeface="Century Gothic" panose="020B0502020202020204" pitchFamily="34" charset="0"/>
              </a:rPr>
              <a:t>x </a:t>
            </a:r>
            <a:r>
              <a:rPr lang="en-SG" sz="3200" dirty="0" smtClean="0">
                <a:latin typeface="Century Gothic" panose="020B0502020202020204" pitchFamily="34" charset="0"/>
              </a:rPr>
              <a:t>10</a:t>
            </a:r>
            <a:r>
              <a:rPr lang="en-SG" sz="3200" baseline="30000" dirty="0" smtClean="0">
                <a:latin typeface="Century Gothic" panose="020B0502020202020204" pitchFamily="34" charset="0"/>
              </a:rPr>
              <a:t>22</a:t>
            </a:r>
            <a:r>
              <a:rPr lang="en-SG" sz="3200" dirty="0" smtClean="0">
                <a:latin typeface="Century Gothic" panose="020B0502020202020204" pitchFamily="34" charset="0"/>
              </a:rPr>
              <a:t> in the observable universe</a:t>
            </a:r>
          </a:p>
          <a:p>
            <a:r>
              <a:rPr lang="en-SG" sz="3200" dirty="0" smtClean="0">
                <a:latin typeface="Century Gothic" panose="020B0502020202020204" pitchFamily="34" charset="0"/>
              </a:rPr>
              <a:t>7 </a:t>
            </a:r>
            <a:r>
              <a:rPr lang="en-SG" sz="3200" dirty="0">
                <a:latin typeface="Century Gothic" panose="020B0502020202020204" pitchFamily="34" charset="0"/>
              </a:rPr>
              <a:t>x </a:t>
            </a:r>
            <a:r>
              <a:rPr lang="en-SG" sz="3200" dirty="0" smtClean="0">
                <a:latin typeface="Century Gothic" panose="020B0502020202020204" pitchFamily="34" charset="0"/>
              </a:rPr>
              <a:t>10</a:t>
            </a:r>
            <a:r>
              <a:rPr lang="en-SG" sz="3200" baseline="30000" dirty="0" smtClean="0">
                <a:latin typeface="Century Gothic" panose="020B0502020202020204" pitchFamily="34" charset="0"/>
              </a:rPr>
              <a:t>18</a:t>
            </a:r>
            <a:r>
              <a:rPr lang="en-SG" sz="3200" dirty="0">
                <a:latin typeface="Century Gothic" panose="020B0502020202020204" pitchFamily="34" charset="0"/>
              </a:rPr>
              <a:t> </a:t>
            </a:r>
            <a:r>
              <a:rPr lang="en-SG" sz="3200" dirty="0" smtClean="0">
                <a:latin typeface="Century Gothic" panose="020B0502020202020204" pitchFamily="34" charset="0"/>
              </a:rPr>
              <a:t>grains of sand on earth   </a:t>
            </a:r>
          </a:p>
          <a:p>
            <a:endParaRPr lang="en-SG" sz="3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SG" sz="3200" dirty="0" smtClean="0">
                <a:latin typeface="Century Gothic" panose="020B0502020202020204" pitchFamily="34" charset="0"/>
              </a:rPr>
              <a:t>“I </a:t>
            </a:r>
            <a:r>
              <a:rPr lang="en-SG" sz="3200" dirty="0">
                <a:latin typeface="Century Gothic" panose="020B0502020202020204" pitchFamily="34" charset="0"/>
              </a:rPr>
              <a:t>will surely bless you, and I will surely multiply your offspring as the stars of heaven and as the sand that is on the seashore</a:t>
            </a:r>
            <a:r>
              <a:rPr lang="en-SG" sz="3200" dirty="0" smtClean="0">
                <a:latin typeface="Century Gothic" panose="020B0502020202020204" pitchFamily="34" charset="0"/>
              </a:rPr>
              <a:t>.”    Gen </a:t>
            </a:r>
            <a:r>
              <a:rPr lang="en-SG" sz="3200" dirty="0">
                <a:latin typeface="Century Gothic" panose="020B0502020202020204" pitchFamily="34" charset="0"/>
              </a:rPr>
              <a:t>22:17 ESV</a:t>
            </a:r>
          </a:p>
          <a:p>
            <a:endParaRPr lang="en-SG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4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4000" b="1" dirty="0" smtClean="0">
                <a:latin typeface="Century Gothic" panose="020B0502020202020204" pitchFamily="34" charset="0"/>
              </a:rPr>
              <a:t>A Drop in the Bucket</a:t>
            </a:r>
            <a:endParaRPr lang="en-SG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G" sz="3200" dirty="0">
                <a:latin typeface="Century Gothic" panose="020B0502020202020204" pitchFamily="34" charset="0"/>
              </a:rPr>
              <a:t>“Behold, the nations are like a drop from a bucket, and are accounted as the dust on the scales; behold, he takes up the coastlands like fine dust.”  </a:t>
            </a:r>
            <a:r>
              <a:rPr lang="en-SG" sz="3200" dirty="0" smtClean="0">
                <a:latin typeface="Century Gothic" panose="020B0502020202020204" pitchFamily="34" charset="0"/>
              </a:rPr>
              <a:t>					     Is </a:t>
            </a:r>
            <a:r>
              <a:rPr lang="en-SG" sz="3200" dirty="0">
                <a:latin typeface="Century Gothic" panose="020B0502020202020204" pitchFamily="34" charset="0"/>
              </a:rPr>
              <a:t>40:15 ESV</a:t>
            </a:r>
          </a:p>
          <a:p>
            <a:endParaRPr lang="en-SG" dirty="0" smtClean="0"/>
          </a:p>
          <a:p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258" y="344809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entury Gothic" panose="020B0502020202020204" pitchFamily="34" charset="0"/>
              </a:rPr>
              <a:t>Overview of Message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SG" sz="3200" dirty="0">
                <a:latin typeface="Century Gothic" panose="020B0502020202020204" pitchFamily="34" charset="0"/>
              </a:rPr>
              <a:t>The heart of God for all mankind </a:t>
            </a:r>
          </a:p>
          <a:p>
            <a:pPr lvl="0"/>
            <a:r>
              <a:rPr lang="en-SG" sz="3200" dirty="0">
                <a:latin typeface="Century Gothic" panose="020B0502020202020204" pitchFamily="34" charset="0"/>
              </a:rPr>
              <a:t>Our heart to beat with His </a:t>
            </a:r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93812" y="188640"/>
            <a:ext cx="96012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entury Gothic" panose="020B0502020202020204" pitchFamily="34" charset="0"/>
              </a:rPr>
              <a:t>Our Multicultural God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93812" y="1412776"/>
            <a:ext cx="9913167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SG" sz="3200" b="1" baseline="30000" dirty="0">
                <a:latin typeface="Century Gothic" panose="020B0502020202020204" pitchFamily="34" charset="0"/>
              </a:rPr>
              <a:t>18 </a:t>
            </a:r>
            <a:r>
              <a:rPr lang="en-SG" sz="3200" dirty="0">
                <a:latin typeface="Century Gothic" panose="020B0502020202020204" pitchFamily="34" charset="0"/>
              </a:rPr>
              <a:t>And Jesus came and said to them, “All authority </a:t>
            </a:r>
            <a:r>
              <a:rPr lang="en-SG" sz="3200" dirty="0" smtClean="0">
                <a:latin typeface="Century Gothic" panose="020B0502020202020204" pitchFamily="34" charset="0"/>
              </a:rPr>
              <a:t>(</a:t>
            </a:r>
            <a:r>
              <a:rPr lang="en-SG" sz="32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exousia</a:t>
            </a:r>
            <a:r>
              <a:rPr lang="en-SG" sz="3200" dirty="0" smtClean="0">
                <a:latin typeface="Century Gothic" panose="020B0502020202020204" pitchFamily="34" charset="0"/>
              </a:rPr>
              <a:t>) in </a:t>
            </a:r>
            <a:r>
              <a:rPr lang="en-SG" sz="3200" dirty="0">
                <a:latin typeface="Century Gothic" panose="020B0502020202020204" pitchFamily="34" charset="0"/>
              </a:rPr>
              <a:t>heaven and on earth has been given to me. </a:t>
            </a:r>
            <a:r>
              <a:rPr lang="en-SG" sz="3200" b="1" baseline="30000" dirty="0">
                <a:latin typeface="Century Gothic" panose="020B0502020202020204" pitchFamily="34" charset="0"/>
              </a:rPr>
              <a:t>19 </a:t>
            </a:r>
            <a:r>
              <a:rPr lang="en-SG" sz="3200" dirty="0">
                <a:latin typeface="Century Gothic" panose="020B0502020202020204" pitchFamily="34" charset="0"/>
              </a:rPr>
              <a:t>Go therefore and make disciples of all nations (</a:t>
            </a:r>
            <a:r>
              <a:rPr lang="en-SG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ethnos</a:t>
            </a:r>
            <a:r>
              <a:rPr lang="en-SG" sz="3200" dirty="0">
                <a:latin typeface="Century Gothic" panose="020B0502020202020204" pitchFamily="34" charset="0"/>
              </a:rPr>
              <a:t>), baptizing them </a:t>
            </a:r>
            <a:r>
              <a:rPr lang="en-SG" sz="3200" dirty="0" smtClean="0">
                <a:latin typeface="Century Gothic" panose="020B0502020202020204" pitchFamily="34" charset="0"/>
              </a:rPr>
              <a:t>…</a:t>
            </a:r>
            <a:r>
              <a:rPr lang="en-SG" sz="3200" dirty="0">
                <a:latin typeface="Century Gothic" panose="020B0502020202020204" pitchFamily="34" charset="0"/>
              </a:rPr>
              <a:t> </a:t>
            </a:r>
            <a:r>
              <a:rPr lang="en-SG" sz="3200" b="1" baseline="30000" dirty="0">
                <a:latin typeface="Century Gothic" panose="020B0502020202020204" pitchFamily="34" charset="0"/>
              </a:rPr>
              <a:t>20 </a:t>
            </a:r>
            <a:r>
              <a:rPr lang="en-SG" sz="3200" dirty="0">
                <a:latin typeface="Century Gothic" panose="020B0502020202020204" pitchFamily="34" charset="0"/>
              </a:rPr>
              <a:t>teaching them </a:t>
            </a:r>
            <a:r>
              <a:rPr lang="en-SG" sz="3200" dirty="0" smtClean="0">
                <a:latin typeface="Century Gothic" panose="020B0502020202020204" pitchFamily="34" charset="0"/>
              </a:rPr>
              <a:t>... </a:t>
            </a:r>
            <a:r>
              <a:rPr lang="en-SG" sz="3200" dirty="0">
                <a:latin typeface="Century Gothic" panose="020B0502020202020204" pitchFamily="34" charset="0"/>
              </a:rPr>
              <a:t>And behold, I am with you always, to the end of the age.”  </a:t>
            </a:r>
            <a:r>
              <a:rPr lang="en-SG" sz="3200" dirty="0" smtClean="0">
                <a:latin typeface="Century Gothic" panose="020B0502020202020204" pitchFamily="34" charset="0"/>
              </a:rPr>
              <a:t>									Mt </a:t>
            </a:r>
            <a:r>
              <a:rPr lang="en-SG" sz="3200" dirty="0">
                <a:latin typeface="Century Gothic" panose="020B0502020202020204" pitchFamily="34" charset="0"/>
              </a:rPr>
              <a:t>28:18-20 </a:t>
            </a:r>
            <a:r>
              <a:rPr lang="en-SG" sz="3200" dirty="0" smtClean="0">
                <a:latin typeface="Century Gothic" panose="020B0502020202020204" pitchFamily="34" charset="0"/>
              </a:rPr>
              <a:t>ESV</a:t>
            </a:r>
          </a:p>
          <a:p>
            <a:pPr marL="0" indent="0">
              <a:buNone/>
            </a:pPr>
            <a:r>
              <a:rPr lang="en-SG" sz="3200" dirty="0" err="1" smtClean="0">
                <a:latin typeface="Century Gothic" panose="020B0502020202020204" pitchFamily="34" charset="0"/>
              </a:rPr>
              <a:t>Exousia</a:t>
            </a:r>
            <a:r>
              <a:rPr lang="en-SG" sz="3200" dirty="0" smtClean="0">
                <a:latin typeface="Century Gothic" panose="020B0502020202020204" pitchFamily="34" charset="0"/>
              </a:rPr>
              <a:t>: jurisdiction </a:t>
            </a:r>
            <a:r>
              <a:rPr lang="en-SG" sz="3200" dirty="0">
                <a:latin typeface="Century Gothic" panose="020B0502020202020204" pitchFamily="34" charset="0"/>
              </a:rPr>
              <a:t>or dominion over a certain </a:t>
            </a:r>
            <a:r>
              <a:rPr lang="en-SG" sz="3200" dirty="0" smtClean="0">
                <a:latin typeface="Century Gothic" panose="020B0502020202020204" pitchFamily="34" charset="0"/>
              </a:rPr>
              <a:t>realm; </a:t>
            </a:r>
            <a:r>
              <a:rPr lang="en-SG" sz="3200" dirty="0">
                <a:latin typeface="Century Gothic" panose="020B0502020202020204" pitchFamily="34" charset="0"/>
              </a:rPr>
              <a:t>right, privilege, or </a:t>
            </a:r>
            <a:r>
              <a:rPr lang="en-SG" sz="3200" dirty="0" smtClean="0">
                <a:latin typeface="Century Gothic" panose="020B0502020202020204" pitchFamily="34" charset="0"/>
              </a:rPr>
              <a:t>ability (</a:t>
            </a:r>
            <a:r>
              <a:rPr lang="en-SG" sz="3200" dirty="0" err="1" smtClean="0">
                <a:latin typeface="Century Gothic" panose="020B0502020202020204" pitchFamily="34" charset="0"/>
              </a:rPr>
              <a:t>Jn</a:t>
            </a:r>
            <a:r>
              <a:rPr lang="en-SG" sz="3200" dirty="0" smtClean="0">
                <a:latin typeface="Century Gothic" panose="020B0502020202020204" pitchFamily="34" charset="0"/>
              </a:rPr>
              <a:t> 1:12; </a:t>
            </a:r>
            <a:r>
              <a:rPr lang="en-SG" sz="3200" dirty="0" err="1" smtClean="0">
                <a:latin typeface="Century Gothic" panose="020B0502020202020204" pitchFamily="34" charset="0"/>
              </a:rPr>
              <a:t>Lk</a:t>
            </a:r>
            <a:r>
              <a:rPr lang="en-SG" sz="3200" dirty="0" smtClean="0">
                <a:latin typeface="Century Gothic" panose="020B0502020202020204" pitchFamily="34" charset="0"/>
              </a:rPr>
              <a:t> 10:19)</a:t>
            </a:r>
          </a:p>
          <a:p>
            <a:pPr marL="0" indent="0">
              <a:buNone/>
            </a:pPr>
            <a:r>
              <a:rPr lang="en-SG" sz="3200" dirty="0">
                <a:latin typeface="Century Gothic" panose="020B0502020202020204" pitchFamily="34" charset="0"/>
              </a:rPr>
              <a:t>Ethnos: a multitude of individuals of the same nature or genus; people </a:t>
            </a:r>
            <a:r>
              <a:rPr lang="en-SG" sz="3200" dirty="0" smtClean="0">
                <a:latin typeface="Century Gothic" panose="020B0502020202020204" pitchFamily="34" charset="0"/>
              </a:rPr>
              <a:t>group (Mk 11:17)</a:t>
            </a:r>
            <a:endParaRPr lang="en-SG" sz="3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SG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985174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entury Gothic" panose="020B0502020202020204" pitchFamily="34" charset="0"/>
              </a:rPr>
              <a:t>Spread of the Gospel – </a:t>
            </a:r>
            <a:r>
              <a:rPr lang="en-US" sz="4000" b="1" dirty="0" err="1" smtClean="0">
                <a:latin typeface="Century Gothic" panose="020B0502020202020204" pitchFamily="34" charset="0"/>
              </a:rPr>
              <a:t>Geog</a:t>
            </a:r>
            <a:r>
              <a:rPr lang="en-US" sz="4000" b="1" dirty="0" smtClean="0">
                <a:latin typeface="Century Gothic" panose="020B0502020202020204" pitchFamily="34" charset="0"/>
              </a:rPr>
              <a:t> &amp; Culture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93812" y="1676400"/>
            <a:ext cx="9985175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SG" sz="3200" dirty="0">
                <a:latin typeface="Century Gothic" panose="020B0502020202020204" pitchFamily="34" charset="0"/>
              </a:rPr>
              <a:t>But you will receive </a:t>
            </a:r>
            <a:r>
              <a:rPr lang="en-SG" sz="3200" dirty="0" smtClean="0">
                <a:latin typeface="Century Gothic" panose="020B0502020202020204" pitchFamily="34" charset="0"/>
              </a:rPr>
              <a:t>power (</a:t>
            </a:r>
            <a:r>
              <a:rPr lang="en-SG" sz="32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dunamis</a:t>
            </a:r>
            <a:r>
              <a:rPr lang="en-SG" sz="3200" dirty="0" smtClean="0">
                <a:latin typeface="Century Gothic" panose="020B0502020202020204" pitchFamily="34" charset="0"/>
              </a:rPr>
              <a:t>)</a:t>
            </a:r>
            <a:r>
              <a:rPr lang="en-SG" sz="3200" dirty="0">
                <a:latin typeface="Century Gothic" panose="020B0502020202020204" pitchFamily="34" charset="0"/>
              </a:rPr>
              <a:t> when the Holy Spirit has come upon you, and you will be my witnesses in Jerusalem and in all Judea and Samaria, and to the end of the earth.   </a:t>
            </a:r>
            <a:r>
              <a:rPr lang="en-SG" sz="3200" dirty="0" smtClean="0">
                <a:latin typeface="Century Gothic" panose="020B0502020202020204" pitchFamily="34" charset="0"/>
              </a:rPr>
              <a:t>   								    Acts </a:t>
            </a:r>
            <a:r>
              <a:rPr lang="en-SG" sz="3200" dirty="0">
                <a:latin typeface="Century Gothic" panose="020B0502020202020204" pitchFamily="34" charset="0"/>
              </a:rPr>
              <a:t>1:8 ESV </a:t>
            </a:r>
            <a:endParaRPr lang="en-SG" sz="32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SG" sz="3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SG" sz="3200" dirty="0" err="1" smtClean="0">
                <a:latin typeface="Century Gothic" panose="020B0502020202020204" pitchFamily="34" charset="0"/>
              </a:rPr>
              <a:t>Dunamis</a:t>
            </a:r>
            <a:r>
              <a:rPr lang="en-SG" sz="3200" dirty="0" smtClean="0">
                <a:latin typeface="Century Gothic" panose="020B0502020202020204" pitchFamily="34" charset="0"/>
              </a:rPr>
              <a:t>: inherent power residing in a thing by virtue of its nature, </a:t>
            </a:r>
            <a:r>
              <a:rPr lang="en-SG" sz="3200" dirty="0">
                <a:latin typeface="Century Gothic" panose="020B0502020202020204" pitchFamily="34" charset="0"/>
              </a:rPr>
              <a:t>or which a person or thing exerts and puts </a:t>
            </a:r>
            <a:r>
              <a:rPr lang="en-SG" sz="3200" dirty="0" smtClean="0">
                <a:latin typeface="Century Gothic" panose="020B0502020202020204" pitchFamily="34" charset="0"/>
              </a:rPr>
              <a:t>forth (dynamite; Mk 5:30)</a:t>
            </a:r>
            <a:endParaRPr lang="en-SG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0278127"/>
              </p:ext>
            </p:extLst>
          </p:nvPr>
        </p:nvGraphicFramePr>
        <p:xfrm>
          <a:off x="146621" y="260648"/>
          <a:ext cx="11927060" cy="5902780"/>
        </p:xfrm>
        <a:graphic>
          <a:graphicData uri="http://schemas.openxmlformats.org/drawingml/2006/table">
            <a:tbl>
              <a:tblPr firstRow="1" firstCol="1" bandRow="1"/>
              <a:tblGrid>
                <a:gridCol w="1989956"/>
                <a:gridCol w="7844580"/>
                <a:gridCol w="2092524"/>
              </a:tblGrid>
              <a:tr h="4592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b="1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Place</a:t>
                      </a:r>
                      <a:endParaRPr lang="en-SG" sz="28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b="1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Event</a:t>
                      </a:r>
                      <a:endParaRPr lang="en-SG" sz="28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b="1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References</a:t>
                      </a:r>
                      <a:endParaRPr lang="en-SG" sz="28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3719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Jerusalem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Pentecost: devout Jews &amp; proselytes coming from every nation under heaven to celebrate the feast; 3000 souls were added into the kingdom of God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Acts 2:5-41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Persecution: Saul persecuted the church and caused the believers to flee into Judea &amp; Samaria, except the apostles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Acts 8:1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6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Samaria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Revival: Philip the evangelist followed up on the work of Jesus, performing miracles, signs and wonders resulting in many </a:t>
                      </a:r>
                      <a:r>
                        <a:rPr lang="en-SG" sz="2800" dirty="0" smtClean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Samaritans being </a:t>
                      </a: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water baptised and receiving the baptism with the Holy Spirit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dirty="0" err="1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Jn</a:t>
                      </a: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 4:4-42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Acts 8:4-25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8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494887"/>
              </p:ext>
            </p:extLst>
          </p:nvPr>
        </p:nvGraphicFramePr>
        <p:xfrm>
          <a:off x="123801" y="25476"/>
          <a:ext cx="11927060" cy="6851152"/>
        </p:xfrm>
        <a:graphic>
          <a:graphicData uri="http://schemas.openxmlformats.org/drawingml/2006/table">
            <a:tbl>
              <a:tblPr firstRow="1" firstCol="1" bandRow="1"/>
              <a:tblGrid>
                <a:gridCol w="1989956"/>
                <a:gridCol w="7844580"/>
                <a:gridCol w="2092524"/>
              </a:tblGrid>
              <a:tr h="4592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b="1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Place</a:t>
                      </a:r>
                      <a:endParaRPr lang="en-SG" sz="28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b="1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Event</a:t>
                      </a:r>
                      <a:endParaRPr lang="en-SG" sz="28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b="1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References</a:t>
                      </a:r>
                      <a:endParaRPr lang="en-SG" sz="28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37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Caesarea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Gentiles grafted into God’s family: God directed apostle Peter to preach to Cornelius household resulting in the salvation of his entire family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Acts 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6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Antioch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Missions: start of the first missionary journey by Paul and Barnabas taking them to Cyprus and Galatia; in subsequent journeys Paul went to Galatia, Asia, Macedonia &amp; Greece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Acts 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6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Rome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House arrest: Paul’s appeal to Caesar brought him to Rome where he had the opportunity to proclaim God’s kingdom and teach about Jesus Christ boldly without hindrance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2800" dirty="0"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Latha" panose="020B0604020202020204" pitchFamily="34" charset="0"/>
                        </a:rPr>
                        <a:t>Acts 28:14-31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73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49165-F638-412C-8E0A-DFB7045CA2E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873beb7-5857-4685-be1f-d57550cc96c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1369</TotalTime>
  <Words>744</Words>
  <Application>Microsoft Office PowerPoint</Application>
  <PresentationFormat>Custom</PresentationFormat>
  <Paragraphs>119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Euphemia</vt:lpstr>
      <vt:lpstr>Latha</vt:lpstr>
      <vt:lpstr>SimSun</vt:lpstr>
      <vt:lpstr>Arial</vt:lpstr>
      <vt:lpstr>Century Gothic</vt:lpstr>
      <vt:lpstr>Wingdings</vt:lpstr>
      <vt:lpstr>Serenity 16x9</vt:lpstr>
      <vt:lpstr>A Multicultural-cum-Multigenerational Kingdom</vt:lpstr>
      <vt:lpstr>PowerPoint Presentation</vt:lpstr>
      <vt:lpstr>Statistics</vt:lpstr>
      <vt:lpstr>A Drop in the Bucket</vt:lpstr>
      <vt:lpstr>Overview of Message</vt:lpstr>
      <vt:lpstr>Our Multicultural God</vt:lpstr>
      <vt:lpstr>Spread of the Gospel – Geog &amp; Culture</vt:lpstr>
      <vt:lpstr>PowerPoint Presentation</vt:lpstr>
      <vt:lpstr>PowerPoint Presentation</vt:lpstr>
      <vt:lpstr>Spread of the Gospel (AD 30 – 2015)</vt:lpstr>
      <vt:lpstr>Joshua Project – Singapore </vt:lpstr>
      <vt:lpstr>PowerPoint Presentation</vt:lpstr>
      <vt:lpstr>Our Multicultural God</vt:lpstr>
      <vt:lpstr>Our Multicultural God</vt:lpstr>
      <vt:lpstr>Our Multigenerational God</vt:lpstr>
      <vt:lpstr>Our Multigenerational God</vt:lpstr>
      <vt:lpstr>Our Multigenerational God</vt:lpstr>
      <vt:lpstr>How can a father’s heart be turned to their children’s?</vt:lpstr>
      <vt:lpstr>How can a father’s heart be turned to their children’s?</vt:lpstr>
      <vt:lpstr>How can the children’s heart be turned to their father’s?</vt:lpstr>
      <vt:lpstr>How can the children’s heart be turned to their father’s?</vt:lpstr>
      <vt:lpstr>How can the children’s heart be turned to their father’s?</vt:lpstr>
      <vt:lpstr>Corrie ten Boom (15.4.1892 – 15.4.1983)</vt:lpstr>
      <vt:lpstr>A Multicultural-cum-Multigenerational Kingdom</vt:lpstr>
      <vt:lpstr>Applications</vt:lpstr>
    </vt:vector>
  </TitlesOfParts>
  <Company>MOE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Touching Heaven Changing Earth</dc:title>
  <dc:creator>Ang Kheng San Cecil</dc:creator>
  <cp:lastModifiedBy>SANCTUARY PROJ</cp:lastModifiedBy>
  <cp:revision>95</cp:revision>
  <dcterms:created xsi:type="dcterms:W3CDTF">2017-04-15T00:09:06Z</dcterms:created>
  <dcterms:modified xsi:type="dcterms:W3CDTF">2017-07-30T03:34:34Z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